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7" r:id="rId3"/>
    <p:sldId id="268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5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8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1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236C-5AD4-46AF-97F5-D58EDF5E2C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12EEE-F86B-4F05-AE5C-6487ED2DD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1204686"/>
            <a:ext cx="5341257" cy="5355771"/>
          </a:xfrm>
          <a:prstGeom prst="roundRect">
            <a:avLst>
              <a:gd name="adj" fmla="val 16667"/>
            </a:avLst>
          </a:prstGeom>
          <a:solidFill>
            <a:schemeClr val="accent1">
              <a:alpha val="94000"/>
            </a:schemeClr>
          </a:solidFill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21906" y="1348770"/>
            <a:ext cx="613695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4800" dirty="0"/>
              <a:t>GENERAL DEDUCTIONS U/S 80C – 80U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641220" y="4325257"/>
            <a:ext cx="5498324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sz="3200" dirty="0"/>
              <a:t>Mrs. VEENA BHAT</a:t>
            </a:r>
          </a:p>
          <a:p>
            <a:r>
              <a:rPr lang="en-IN" sz="3200" dirty="0"/>
              <a:t>ASST. PROFESSOR &amp; HOD</a:t>
            </a:r>
          </a:p>
          <a:p>
            <a:r>
              <a:rPr lang="en-IN" sz="3200" dirty="0"/>
              <a:t>DEPARTMENT OF COMMERCE</a:t>
            </a:r>
          </a:p>
          <a:p>
            <a:r>
              <a:rPr lang="en-IN" sz="3200" dirty="0"/>
              <a:t>BBHC, KUNDAPURA</a:t>
            </a:r>
          </a:p>
        </p:txBody>
      </p:sp>
    </p:spTree>
    <p:extLst>
      <p:ext uri="{BB962C8B-B14F-4D97-AF65-F5344CB8AC3E}">
        <p14:creationId xmlns:p14="http://schemas.microsoft.com/office/powerpoint/2010/main" val="7341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 physically disabledperso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" y="360948"/>
            <a:ext cx="11321716" cy="61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5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DUCTIONS TO ENCOURAGESAVINGSThe government wants to encourage thehabit of people to save for the rainyday. To give imp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9" y="385010"/>
            <a:ext cx="11393905" cy="61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CTION 80C – QUALIFIEDSAVINGS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33723" r="19434" b="4494"/>
          <a:stretch/>
        </p:blipFill>
        <p:spPr bwMode="auto">
          <a:xfrm>
            <a:off x="2526632" y="1756611"/>
            <a:ext cx="6509084" cy="46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6632" y="929869"/>
            <a:ext cx="650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 CERTAIN STATE OF BEING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77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DUCTION IN RESPECT OF LIFE INSURANCEPREMIA, ETC. (SEC. 80C)The following payments/investments qualify for deduction un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228600"/>
            <a:ext cx="11321716" cy="64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590" y="926432"/>
            <a:ext cx="3811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0337" y="1985210"/>
            <a:ext cx="3952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GENERAL </a:t>
            </a:r>
            <a:r>
              <a:rPr lang="en-US" sz="4400" dirty="0" smtClean="0"/>
              <a:t>POINTS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86590" y="3188368"/>
            <a:ext cx="3237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DEDUCTIONS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76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231704"/>
              </p:ext>
            </p:extLst>
          </p:nvPr>
        </p:nvGraphicFramePr>
        <p:xfrm>
          <a:off x="841829" y="522513"/>
          <a:ext cx="10066589" cy="586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314">
                  <a:extLst>
                    <a:ext uri="{9D8B030D-6E8A-4147-A177-3AD203B41FA5}">
                      <a16:colId xmlns:a16="http://schemas.microsoft.com/office/drawing/2014/main" val="1166596294"/>
                    </a:ext>
                  </a:extLst>
                </a:gridCol>
                <a:gridCol w="6218308">
                  <a:extLst>
                    <a:ext uri="{9D8B030D-6E8A-4147-A177-3AD203B41FA5}">
                      <a16:colId xmlns:a16="http://schemas.microsoft.com/office/drawing/2014/main" val="1049532689"/>
                    </a:ext>
                  </a:extLst>
                </a:gridCol>
                <a:gridCol w="2512967">
                  <a:extLst>
                    <a:ext uri="{9D8B030D-6E8A-4147-A177-3AD203B41FA5}">
                      <a16:colId xmlns:a16="http://schemas.microsoft.com/office/drawing/2014/main" val="1575818084"/>
                    </a:ext>
                  </a:extLst>
                </a:gridCol>
              </a:tblGrid>
              <a:tr h="5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PARTICULARS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AMOUNT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27505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Income from Salary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XXX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50637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Income from House</a:t>
                      </a:r>
                      <a:r>
                        <a:rPr lang="en-US" sz="2000" baseline="0" dirty="0" smtClean="0"/>
                        <a:t> Property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48725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Income from Business</a:t>
                      </a:r>
                      <a:r>
                        <a:rPr lang="en-US" sz="2000" baseline="0" dirty="0" smtClean="0"/>
                        <a:t> or Profession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05356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Capital gain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562109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Income from Other Sources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008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Gross Total Income (GTI)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XXX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13752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80C – 80U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Deductions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XXX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2125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  <a:r>
                        <a:rPr lang="en-US" sz="2000" baseline="0" dirty="0" smtClean="0"/>
                        <a:t> Income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XXX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12189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Rate of Tax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926437"/>
                  </a:ext>
                </a:extLst>
              </a:tr>
              <a:tr h="53307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Tax Liability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XXX</a:t>
                      </a:r>
                      <a:endParaRPr lang="en-US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86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 tax laws contain certain provisions,which are intended to act as an incentive forachieving certain desirable socio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1" y="264695"/>
            <a:ext cx="11574379" cy="64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 compute the net income of the assesses, first of all we compute the incomeunder the five head. The provisions for the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" y="312822"/>
            <a:ext cx="11454063" cy="63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4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re are various kinds of deductions. Some ofthem are to encourage savings, some arefor certain personal expenditure, a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336884"/>
            <a:ext cx="11273589" cy="61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 certain personalexpenditur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5" y="300789"/>
            <a:ext cx="11442031" cy="623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9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83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DEDUCTIONS U/S 80C – 80U</dc:title>
  <dc:creator>Admin</dc:creator>
  <cp:lastModifiedBy>Admin</cp:lastModifiedBy>
  <cp:revision>9</cp:revision>
  <dcterms:created xsi:type="dcterms:W3CDTF">2020-09-17T15:19:50Z</dcterms:created>
  <dcterms:modified xsi:type="dcterms:W3CDTF">2020-09-19T13:37:48Z</dcterms:modified>
</cp:coreProperties>
</file>